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1" r:id="rId4"/>
    <p:sldId id="258" r:id="rId5"/>
    <p:sldId id="260" r:id="rId6"/>
    <p:sldId id="259" r:id="rId7"/>
    <p:sldId id="265" r:id="rId8"/>
    <p:sldId id="262" r:id="rId9"/>
    <p:sldId id="267" r:id="rId10"/>
    <p:sldId id="268" r:id="rId11"/>
    <p:sldId id="263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3" autoAdjust="0"/>
    <p:restoredTop sz="94602" autoAdjust="0"/>
  </p:normalViewPr>
  <p:slideViewPr>
    <p:cSldViewPr>
      <p:cViewPr varScale="1">
        <p:scale>
          <a:sx n="69" d="100"/>
          <a:sy n="69" d="100"/>
        </p:scale>
        <p:origin x="-11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50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A02B2-BF2B-4020-975C-476E50FC553E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490AE-D8B2-4644-BD65-B511D13F11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7075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490AE-D8B2-4644-BD65-B511D13F116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7197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05240-4037-436A-9DEC-52111CFBCE06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9B77-C1E0-448D-A31B-8F174AA34D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8199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05240-4037-436A-9DEC-52111CFBCE06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9B77-C1E0-448D-A31B-8F174AA34D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8084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05240-4037-436A-9DEC-52111CFBCE06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9B77-C1E0-448D-A31B-8F174AA34D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9477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05240-4037-436A-9DEC-52111CFBCE06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9B77-C1E0-448D-A31B-8F174AA34D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1842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05240-4037-436A-9DEC-52111CFBCE06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9B77-C1E0-448D-A31B-8F174AA34D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7608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05240-4037-436A-9DEC-52111CFBCE06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9B77-C1E0-448D-A31B-8F174AA34D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964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05240-4037-436A-9DEC-52111CFBCE06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9B77-C1E0-448D-A31B-8F174AA34D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9771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05240-4037-436A-9DEC-52111CFBCE06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9B77-C1E0-448D-A31B-8F174AA34D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5561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05240-4037-436A-9DEC-52111CFBCE06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9B77-C1E0-448D-A31B-8F174AA34D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3871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05240-4037-436A-9DEC-52111CFBCE06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9B77-C1E0-448D-A31B-8F174AA34D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803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05240-4037-436A-9DEC-52111CFBCE06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9B77-C1E0-448D-A31B-8F174AA34D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076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05240-4037-436A-9DEC-52111CFBCE06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79B77-C1E0-448D-A31B-8F174AA34D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452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7.png"/><Relationship Id="rId12" Type="http://schemas.openxmlformats.org/officeDocument/2006/relationships/slide" Target="slide1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8.png"/><Relationship Id="rId5" Type="http://schemas.microsoft.com/office/2007/relationships/hdphoto" Target="../media/hdphoto4.wdp"/><Relationship Id="rId10" Type="http://schemas.openxmlformats.org/officeDocument/2006/relationships/slide" Target="slide10.xml"/><Relationship Id="rId4" Type="http://schemas.openxmlformats.org/officeDocument/2006/relationships/image" Target="../media/image6.png"/><Relationship Id="rId9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microsoft.com/office/2007/relationships/hdphoto" Target="../media/hdphoto8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13.png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954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Индивидуальная траектория профессионального самоопределения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4077072"/>
            <a:ext cx="4800700" cy="1152128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b="1" dirty="0" smtClean="0"/>
              <a:t>Цветкова М.Ю.</a:t>
            </a:r>
          </a:p>
          <a:p>
            <a:pPr algn="r"/>
            <a:r>
              <a:rPr lang="ru-RU" b="1" dirty="0"/>
              <a:t>п</a:t>
            </a:r>
            <a:r>
              <a:rPr lang="ru-RU" b="1" dirty="0" smtClean="0"/>
              <a:t>едагог дополнительного образования высшей </a:t>
            </a:r>
            <a:r>
              <a:rPr lang="ru-RU" b="1" dirty="0" smtClean="0"/>
              <a:t>категории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41109" y="476672"/>
            <a:ext cx="6840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Муниципальное автономное образовательное учреждение дополнительного образования «Центр детского творчества и методического обеспечения»</a:t>
            </a:r>
          </a:p>
          <a:p>
            <a:pPr algn="ctr"/>
            <a:endParaRPr lang="ru-RU" b="1" dirty="0"/>
          </a:p>
          <a:p>
            <a:pPr algn="ctr"/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0528" y="3501008"/>
            <a:ext cx="6091519" cy="351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176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Arial Black" panose="020B0A04020102020204" pitchFamily="34" charset="0"/>
              </a:rPr>
              <a:t>«Индивидуальный развивающий маршрут»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53678" y="6237312"/>
            <a:ext cx="576064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504" y="1772816"/>
            <a:ext cx="5544616" cy="47525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/>
              <a:t>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ИРМ способствует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дальнейшему развитию и взаимодействию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полученных компетенций для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определённого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рода профессий.</a:t>
            </a:r>
          </a:p>
          <a:p>
            <a:r>
              <a:rPr lang="ru-RU" sz="2000" dirty="0" smtClean="0">
                <a:effectLst/>
                <a:latin typeface="Times New Roman"/>
                <a:ea typeface="Times New Roman"/>
              </a:rPr>
              <a:t>- Индивидуальный развивающий маршрут </a:t>
            </a:r>
            <a:r>
              <a:rPr lang="ru-RU" sz="2000" dirty="0" smtClean="0">
                <a:effectLst/>
                <a:latin typeface="Times New Roman"/>
                <a:ea typeface="Times New Roman"/>
              </a:rPr>
              <a:t>ребёнка </a:t>
            </a:r>
            <a:r>
              <a:rPr lang="ru-RU" sz="2000" dirty="0" smtClean="0">
                <a:effectLst/>
                <a:latin typeface="Times New Roman"/>
                <a:ea typeface="Times New Roman"/>
              </a:rPr>
              <a:t>(далее ИРМ) – понятие более широкое и качественно иное, так как он включает в себя персональный путь творческой реализации личностного потенциала каждого ученика не только в образовании, но и в семейной среде, среде сверстников, сфере труда и отдыха, сфере профессионального самоопределения.</a:t>
            </a:r>
            <a:endParaRPr lang="ru-RU" sz="2000" u="sng" dirty="0" smtClean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8037" y="2341282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xmlns="" val="342321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Arial Black" panose="020B0A04020102020204" pitchFamily="34" charset="0"/>
              </a:rPr>
              <a:t>«Индивидуальный развивающий маршрут»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6739" y="3212976"/>
            <a:ext cx="5454241" cy="3630782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488" y="1844824"/>
            <a:ext cx="2148706" cy="4396966"/>
          </a:xfrm>
          <a:prstGeom prst="rect">
            <a:avLst/>
          </a:prstGeom>
        </p:spPr>
      </p:pic>
      <p:sp>
        <p:nvSpPr>
          <p:cNvPr id="14" name="Управляющая кнопка: назад 13">
            <a:hlinkClick r:id="rId4" action="ppaction://hlinksldjump" highlightClick="1"/>
          </p:cNvPr>
          <p:cNvSpPr/>
          <p:nvPr/>
        </p:nvSpPr>
        <p:spPr>
          <a:xfrm>
            <a:off x="8469194" y="3933056"/>
            <a:ext cx="504056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5536" y="3501008"/>
            <a:ext cx="3024336" cy="32142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i="1" dirty="0">
                <a:solidFill>
                  <a:srgbClr val="000000"/>
                </a:solidFill>
                <a:latin typeface="Times New Roman"/>
                <a:ea typeface="Times New Roman"/>
              </a:rPr>
              <a:t>Обучение по </a:t>
            </a:r>
            <a:r>
              <a:rPr lang="ru-RU" sz="14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ИРМ способствует </a:t>
            </a:r>
            <a:r>
              <a:rPr lang="ru-RU" sz="1400" i="1" dirty="0">
                <a:solidFill>
                  <a:srgbClr val="000000"/>
                </a:solidFill>
                <a:latin typeface="Times New Roman"/>
                <a:ea typeface="Times New Roman"/>
              </a:rPr>
              <a:t>личностному развитию </a:t>
            </a:r>
            <a:r>
              <a:rPr lang="ru-RU" sz="14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подростка:</a:t>
            </a:r>
          </a:p>
          <a:p>
            <a:pPr marL="285750" lvl="0" indent="-285750" algn="ctr">
              <a:buFontTx/>
              <a:buChar char="-"/>
            </a:pPr>
            <a:r>
              <a:rPr lang="ru-RU" sz="14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14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тветственность </a:t>
            </a:r>
            <a:r>
              <a:rPr lang="ru-RU" sz="14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за личный выбор;</a:t>
            </a:r>
          </a:p>
          <a:p>
            <a:pPr marL="285750" lvl="0" indent="-285750" algn="ctr">
              <a:buFontTx/>
              <a:buChar char="-"/>
            </a:pPr>
            <a:r>
              <a:rPr lang="ru-RU" sz="14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</a:t>
            </a:r>
            <a:r>
              <a:rPr lang="ru-RU" sz="14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авыки </a:t>
            </a:r>
            <a:r>
              <a:rPr lang="ru-RU" sz="14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публичного выступления;</a:t>
            </a:r>
          </a:p>
          <a:p>
            <a:pPr marL="285750" lvl="0" indent="-285750" algn="ctr">
              <a:buFontTx/>
              <a:buChar char="-"/>
            </a:pPr>
            <a:r>
              <a:rPr lang="ru-RU" sz="14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э</a:t>
            </a:r>
            <a:r>
              <a:rPr lang="ru-RU" sz="14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моциональный </a:t>
            </a:r>
            <a:r>
              <a:rPr lang="ru-RU" sz="14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самоконтроль;</a:t>
            </a:r>
          </a:p>
          <a:p>
            <a:pPr marL="285750" lvl="0" indent="-285750" algn="ctr">
              <a:buFontTx/>
              <a:buChar char="-"/>
            </a:pPr>
            <a:r>
              <a:rPr lang="ru-RU" sz="14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з</a:t>
            </a:r>
            <a:r>
              <a:rPr lang="ru-RU" sz="14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нание </a:t>
            </a:r>
            <a:r>
              <a:rPr lang="ru-RU" sz="14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своих психофизиологических особенностей;</a:t>
            </a:r>
          </a:p>
          <a:p>
            <a:pPr marL="285750" lvl="0" indent="-285750" algn="ctr">
              <a:buFontTx/>
              <a:buChar char="-"/>
            </a:pPr>
            <a:r>
              <a:rPr lang="ru-RU" sz="1400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с</a:t>
            </a:r>
            <a:r>
              <a:rPr lang="ru-RU" sz="1400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формированность</a:t>
            </a:r>
            <a:r>
              <a:rPr lang="ru-RU" sz="14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коммуникативной сферы </a:t>
            </a:r>
            <a:r>
              <a:rPr lang="ru-RU" sz="14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личности.</a:t>
            </a:r>
            <a:endParaRPr lang="ru-RU" sz="1400" i="1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267744" y="1481586"/>
            <a:ext cx="3744416" cy="19474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ИРМ </a:t>
            </a:r>
            <a: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</a:t>
            </a:r>
            <a:r>
              <a:rPr lang="ru-RU" sz="1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профессиональному </a:t>
            </a:r>
            <a: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самоопределению</a:t>
            </a:r>
            <a:r>
              <a:rPr lang="ru-RU" sz="1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lvl="0" indent="-285750" algn="ctr">
              <a:buFontTx/>
              <a:buChar char="-"/>
            </a:pPr>
            <a:r>
              <a:rPr lang="ru-RU" sz="1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зучение </a:t>
            </a:r>
            <a:r>
              <a:rPr lang="ru-RU" sz="1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мира современных профессий;</a:t>
            </a:r>
          </a:p>
          <a:p>
            <a:pPr marL="285750" lvl="0" indent="-285750" algn="ctr">
              <a:buFontTx/>
              <a:buChar char="-"/>
            </a:pPr>
            <a:r>
              <a:rPr lang="ru-RU" sz="1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оставление </a:t>
            </a:r>
            <a:r>
              <a:rPr lang="ru-RU" sz="1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карты индивидуального маршрута выбора профессии;</a:t>
            </a:r>
          </a:p>
          <a:p>
            <a:pPr marL="285750" lvl="0" indent="-285750" algn="ctr">
              <a:buFontTx/>
              <a:buChar char="-"/>
            </a:pPr>
            <a:r>
              <a:rPr lang="ru-RU" sz="1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накомство </a:t>
            </a:r>
            <a:r>
              <a:rPr lang="ru-RU" sz="1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учебными заведениями области;</a:t>
            </a:r>
          </a:p>
          <a:p>
            <a:pPr marL="285750" lvl="0" indent="-285750" algn="ctr">
              <a:buFontTx/>
              <a:buChar char="-"/>
            </a:pPr>
            <a:r>
              <a:rPr lang="ru-RU" sz="1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ыбор </a:t>
            </a:r>
            <a:r>
              <a:rPr lang="ru-RU" sz="1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профессии.</a:t>
            </a:r>
            <a:endParaRPr lang="ru-RU" sz="14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433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045170"/>
            <a:ext cx="5184576" cy="3812830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323528" y="260648"/>
            <a:ext cx="8640960" cy="27363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В результате освоения комплекта программ «Дорога, которую ты выбираешь», учащиеся не только усваивают знание психологических теорий, понятий, закономерностей, но и учатся пониманию внутреннего мира других людей и самих себя; усваивают психологические средства самопознания и саморазвития; совершенствуют свою познавательную деятельность, успешное и гармоничное развитие отношений с другими людьми, а также лучшее понимание себя как личности,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своё профессиональное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самоопределение.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3882686"/>
            <a:ext cx="3192264" cy="297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6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76643" y1="13500" x2="76643" y2="13500"/>
                        <a14:foregroundMark x1="74545" y1="9125" x2="74545" y2="9125"/>
                        <a14:foregroundMark x1="70210" y1="6000" x2="70210" y2="6000"/>
                        <a14:foregroundMark x1="63636" y1="4500" x2="63636" y2="4500"/>
                        <a14:foregroundMark x1="63636" y1="4500" x2="63636" y2="4500"/>
                        <a14:foregroundMark x1="63636" y1="4500" x2="63636" y2="4500"/>
                        <a14:foregroundMark x1="68112" y1="11375" x2="68112" y2="11375"/>
                        <a14:foregroundMark x1="64196" y1="83750" x2="64196" y2="83750"/>
                        <a14:foregroundMark x1="81538" y1="88000" x2="81538" y2="88000"/>
                        <a14:foregroundMark x1="73007" y1="93500" x2="73007" y2="93500"/>
                        <a14:foregroundMark x1="30629" y1="95500" x2="30629" y2="95500"/>
                        <a14:foregroundMark x1="24755" y1="82000" x2="24755" y2="82000"/>
                        <a14:foregroundMark x1="4196" y1="77625" x2="3636" y2="70000"/>
                        <a14:foregroundMark x1="3636" y1="70000" x2="24336" y2="69000"/>
                        <a14:foregroundMark x1="24336" y1="69000" x2="48392" y2="81500"/>
                        <a14:foregroundMark x1="48392" y1="81500" x2="85175" y2="81875"/>
                        <a14:foregroundMark x1="1678" y1="79125" x2="1678" y2="79125"/>
                        <a14:foregroundMark x1="1678" y1="79125" x2="24336" y2="90125"/>
                        <a14:foregroundMark x1="24336" y1="90125" x2="29231" y2="97000"/>
                        <a14:foregroundMark x1="29231" y1="97000" x2="44755" y2="96250"/>
                        <a14:foregroundMark x1="44755" y1="96000" x2="71049" y2="99250"/>
                        <a14:foregroundMark x1="71049" y1="99250" x2="99720" y2="97625"/>
                        <a14:foregroundMark x1="87133" y1="82250" x2="98741" y2="85500"/>
                        <a14:foregroundMark x1="59720" y1="13875" x2="86014" y2="8500"/>
                        <a14:foregroundMark x1="9790" y1="81500" x2="88392" y2="94500"/>
                        <a14:foregroundMark x1="70210" y1="18500" x2="70210" y2="1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1628800"/>
            <a:ext cx="4540250" cy="508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 Black" panose="020B0A04020102020204" pitchFamily="34" charset="0"/>
              </a:rPr>
              <a:t>Индивидуальная траектория профессионального самоопределения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1" y="1600200"/>
            <a:ext cx="4690864" cy="452596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Выбор профессии для школьников </a:t>
            </a:r>
            <a:r>
              <a:rPr lang="ru-RU" dirty="0" smtClean="0"/>
              <a:t>— </a:t>
            </a:r>
            <a:r>
              <a:rPr lang="ru-RU" dirty="0"/>
              <a:t>это очень важное жизненное решение</a:t>
            </a:r>
            <a:r>
              <a:rPr lang="ru-RU" dirty="0" smtClean="0"/>
              <a:t>, которое </a:t>
            </a:r>
            <a:r>
              <a:rPr lang="ru-RU" dirty="0"/>
              <a:t>необходимо принять в подростковом </a:t>
            </a:r>
            <a:r>
              <a:rPr lang="ru-RU" dirty="0" smtClean="0"/>
              <a:t>возрасте, а </a:t>
            </a:r>
            <a:r>
              <a:rPr lang="ru-RU" dirty="0"/>
              <a:t>в некоторых случаях и в более раннем детстве.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7314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 Black" panose="020B0A04020102020204" pitchFamily="34" charset="0"/>
              </a:rPr>
              <a:t>Индивидуальная траектория профессионального самоопределения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600200"/>
            <a:ext cx="4968552" cy="5213176"/>
          </a:xfrm>
        </p:spPr>
        <p:txBody>
          <a:bodyPr>
            <a:normAutofit/>
          </a:bodyPr>
          <a:lstStyle/>
          <a:p>
            <a:r>
              <a:rPr lang="ru-RU" dirty="0" smtClean="0"/>
              <a:t>Выстраивание </a:t>
            </a:r>
            <a:r>
              <a:rPr lang="ru-RU" dirty="0" err="1" smtClean="0"/>
              <a:t>профориентационной</a:t>
            </a:r>
            <a:r>
              <a:rPr lang="ru-RU" dirty="0" smtClean="0"/>
              <a:t> среды непосредственно в образовательных организациях разного уровня – важная составляющая их </a:t>
            </a:r>
            <a:r>
              <a:rPr lang="ru-RU" dirty="0" smtClean="0"/>
              <a:t>образовательного </a:t>
            </a:r>
            <a:r>
              <a:rPr lang="ru-RU" dirty="0" smtClean="0"/>
              <a:t>процесса.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2067727"/>
            <a:ext cx="4513252" cy="373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979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7307"/>
            <a:ext cx="9170575" cy="387719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798" y="2275713"/>
            <a:ext cx="8784976" cy="316835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/>
              <a:t>В Центре детского творчества и методического обеспечения подходы к построению индивидуальных </a:t>
            </a:r>
            <a:r>
              <a:rPr lang="ru-RU" sz="2400" dirty="0" err="1"/>
              <a:t>профориентационных</a:t>
            </a:r>
            <a:r>
              <a:rPr lang="ru-RU" sz="2400" dirty="0"/>
              <a:t> маршрутов складывались постепенно. </a:t>
            </a:r>
            <a:endParaRPr lang="ru-RU" sz="24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На </a:t>
            </a:r>
            <a:r>
              <a:rPr lang="ru-RU" sz="2400" dirty="0"/>
              <a:t>данный момент в учреждении реализуются две дополнительные общеобразовательные общеразвивающие программы социально-гуманитарной направленности для разных возрастных групп учащихся («Играем и общаемся», «Жизнь в общении») и параллельно </a:t>
            </a:r>
            <a:r>
              <a:rPr lang="ru-RU" sz="2400" dirty="0" smtClean="0"/>
              <a:t>ведётся </a:t>
            </a:r>
            <a:r>
              <a:rPr lang="ru-RU" sz="2400" dirty="0"/>
              <a:t>работа по индивидуальному развивающему маршруту. </a:t>
            </a:r>
            <a:endParaRPr lang="ru-RU" sz="24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Такой </a:t>
            </a:r>
            <a:r>
              <a:rPr lang="ru-RU" sz="2400" dirty="0"/>
              <a:t>комплексный подход позволил объединить данные программы в комплект под названием </a:t>
            </a:r>
            <a:r>
              <a:rPr lang="ru-RU" sz="2400" b="1" dirty="0"/>
              <a:t>«Дорога, которую ты выбираешь»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92500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82" y="-315416"/>
            <a:ext cx="9124894" cy="71734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57841" y1="37784" x2="57841" y2="37784"/>
                        <a14:foregroundMark x1="57841" y1="37784" x2="57841" y2="37784"/>
                        <a14:foregroundMark x1="57841" y1="37784" x2="57614" y2="37389"/>
                        <a14:foregroundMark x1="46023" y1="32839" x2="46023" y2="328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12576" y="2708920"/>
            <a:ext cx="3384376" cy="3888187"/>
          </a:xfrm>
          <a:prstGeom prst="rect">
            <a:avLst/>
          </a:prstGeom>
        </p:spPr>
      </p:pic>
      <p:sp>
        <p:nvSpPr>
          <p:cNvPr id="6" name="Скругленный прямоугольник 5">
            <a:hlinkClick r:id="rId6" action="ppaction://hlinksldjump"/>
          </p:cNvPr>
          <p:cNvSpPr/>
          <p:nvPr/>
        </p:nvSpPr>
        <p:spPr>
          <a:xfrm>
            <a:off x="3167844" y="4077073"/>
            <a:ext cx="972108" cy="11521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anose="020B0A04020102020204" pitchFamily="34" charset="0"/>
              </a:rPr>
              <a:t>1</a:t>
            </a:r>
            <a:endParaRPr lang="ru-RU" sz="4000" b="1" dirty="0">
              <a:latin typeface="Arial Black" panose="020B0A040201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100000">
                        <a14:foregroundMark x1="45750" y1="32750" x2="45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3494" y="2852936"/>
            <a:ext cx="1700808" cy="1700808"/>
          </a:xfrm>
          <a:prstGeom prst="rect">
            <a:avLst/>
          </a:prstGeom>
        </p:spPr>
      </p:pic>
      <p:sp>
        <p:nvSpPr>
          <p:cNvPr id="12" name="Скругленный прямоугольник 11">
            <a:hlinkClick r:id="rId9" action="ppaction://hlinksldjump"/>
          </p:cNvPr>
          <p:cNvSpPr/>
          <p:nvPr/>
        </p:nvSpPr>
        <p:spPr>
          <a:xfrm>
            <a:off x="5526106" y="2908105"/>
            <a:ext cx="972108" cy="11521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anose="020B0A04020102020204" pitchFamily="34" charset="0"/>
              </a:rPr>
              <a:t>2</a:t>
            </a:r>
            <a:endParaRPr lang="ru-RU" sz="4000" b="1" dirty="0">
              <a:latin typeface="Arial Black" panose="020B0A040201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100000">
                        <a14:foregroundMark x1="45750" y1="32750" x2="45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1756" y="1683968"/>
            <a:ext cx="1700808" cy="1700808"/>
          </a:xfrm>
          <a:prstGeom prst="rect">
            <a:avLst/>
          </a:prstGeom>
        </p:spPr>
      </p:pic>
      <p:sp>
        <p:nvSpPr>
          <p:cNvPr id="14" name="Скругленный прямоугольник 13">
            <a:hlinkClick r:id="rId10" action="ppaction://hlinksldjump"/>
          </p:cNvPr>
          <p:cNvSpPr/>
          <p:nvPr/>
        </p:nvSpPr>
        <p:spPr>
          <a:xfrm>
            <a:off x="8032694" y="1804433"/>
            <a:ext cx="972108" cy="11521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Arial Black" panose="020B0A04020102020204" pitchFamily="34" charset="0"/>
              </a:rPr>
              <a:t>3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100000">
                        <a14:foregroundMark x1="45750" y1="32750" x2="45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8344" y="476672"/>
            <a:ext cx="1700808" cy="1700808"/>
          </a:xfrm>
          <a:prstGeom prst="rect">
            <a:avLst/>
          </a:prstGeom>
        </p:spPr>
      </p:pic>
      <p:sp>
        <p:nvSpPr>
          <p:cNvPr id="16" name="Стрелка вправо с вырезом 15"/>
          <p:cNvSpPr/>
          <p:nvPr/>
        </p:nvSpPr>
        <p:spPr>
          <a:xfrm rot="19887650">
            <a:off x="4259116" y="4189463"/>
            <a:ext cx="1224136" cy="592780"/>
          </a:xfrm>
          <a:prstGeom prst="notch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с вырезом 16"/>
          <p:cNvSpPr/>
          <p:nvPr/>
        </p:nvSpPr>
        <p:spPr>
          <a:xfrm rot="19887650">
            <a:off x="6545187" y="3004220"/>
            <a:ext cx="1557557" cy="592780"/>
          </a:xfrm>
          <a:prstGeom prst="notch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с вырезом 17"/>
          <p:cNvSpPr/>
          <p:nvPr/>
        </p:nvSpPr>
        <p:spPr>
          <a:xfrm rot="2859619">
            <a:off x="3832097" y="5520456"/>
            <a:ext cx="1500864" cy="552290"/>
          </a:xfrm>
          <a:prstGeom prst="notched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161756" y="6249253"/>
            <a:ext cx="2506588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Другое направление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206134" y="1107904"/>
            <a:ext cx="2506588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Другое направление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22" name="Стрелка вправо с вырезом 21"/>
          <p:cNvSpPr/>
          <p:nvPr/>
        </p:nvSpPr>
        <p:spPr>
          <a:xfrm rot="11812023">
            <a:off x="6577557" y="1657486"/>
            <a:ext cx="1502039" cy="522173"/>
          </a:xfrm>
          <a:prstGeom prst="notched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с вырезом 22"/>
          <p:cNvSpPr/>
          <p:nvPr/>
        </p:nvSpPr>
        <p:spPr>
          <a:xfrm rot="2859619">
            <a:off x="6208362" y="4376867"/>
            <a:ext cx="1500864" cy="552290"/>
          </a:xfrm>
          <a:prstGeom prst="notched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599351" y="5301208"/>
            <a:ext cx="2506588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Другое направление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1520" y="332656"/>
            <a:ext cx="3744416" cy="23762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ru-RU" dirty="0" smtClean="0">
                <a:latin typeface="Arial Black" panose="020B0A04020102020204" pitchFamily="34" charset="0"/>
              </a:rPr>
              <a:t>«Играем и общаемся»</a:t>
            </a:r>
          </a:p>
          <a:p>
            <a:pPr marL="342900" indent="-342900" algn="ctr">
              <a:buAutoNum type="arabicPeriod"/>
            </a:pPr>
            <a:endParaRPr lang="ru-RU" dirty="0" smtClean="0">
              <a:latin typeface="Arial Black" panose="020B0A04020102020204" pitchFamily="34" charset="0"/>
            </a:endParaRPr>
          </a:p>
          <a:p>
            <a:pPr marL="342900" indent="-342900" algn="ctr">
              <a:buAutoNum type="arabicPeriod"/>
            </a:pPr>
            <a:r>
              <a:rPr lang="ru-RU" dirty="0" smtClean="0">
                <a:latin typeface="Arial Black" panose="020B0A04020102020204" pitchFamily="34" charset="0"/>
              </a:rPr>
              <a:t>«Жизнь в общении»</a:t>
            </a:r>
          </a:p>
          <a:p>
            <a:pPr marL="342900" indent="-342900" algn="ctr">
              <a:buAutoNum type="arabicPeriod"/>
            </a:pPr>
            <a:endParaRPr lang="ru-RU" dirty="0" smtClean="0">
              <a:latin typeface="Arial Black" panose="020B0A04020102020204" pitchFamily="34" charset="0"/>
            </a:endParaRPr>
          </a:p>
          <a:p>
            <a:pPr marL="342900" indent="-342900" algn="ctr">
              <a:buAutoNum type="arabicPeriod"/>
            </a:pPr>
            <a:r>
              <a:rPr lang="ru-RU" dirty="0" smtClean="0">
                <a:latin typeface="Arial Black" panose="020B0A04020102020204" pitchFamily="34" charset="0"/>
              </a:rPr>
              <a:t>Индивидуальный развивающий маршрут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26" name="Стрелка вправо с вырезом 25"/>
          <p:cNvSpPr/>
          <p:nvPr/>
        </p:nvSpPr>
        <p:spPr>
          <a:xfrm rot="13413335">
            <a:off x="7343141" y="1203716"/>
            <a:ext cx="907123" cy="582325"/>
          </a:xfrm>
          <a:prstGeom prst="notch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8214" y="0"/>
            <a:ext cx="1201057" cy="1201057"/>
          </a:xfrm>
          <a:prstGeom prst="rect">
            <a:avLst/>
          </a:prstGeom>
        </p:spPr>
      </p:pic>
      <p:sp>
        <p:nvSpPr>
          <p:cNvPr id="28" name="Управляющая кнопка: далее 27">
            <a:hlinkClick r:id="rId12" action="ppaction://hlinksldjump" highlightClick="1"/>
          </p:cNvPr>
          <p:cNvSpPr/>
          <p:nvPr/>
        </p:nvSpPr>
        <p:spPr>
          <a:xfrm>
            <a:off x="8326030" y="6249253"/>
            <a:ext cx="576064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407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Arial Black" panose="020B0A04020102020204" pitchFamily="34" charset="0"/>
              </a:rPr>
              <a:t>«Играем и общаемся»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4088" y="1600200"/>
            <a:ext cx="332271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Возраст 7-12 лет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1484784"/>
            <a:ext cx="4896544" cy="50765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u="sng" dirty="0" smtClean="0"/>
              <a:t>Программа способствует:</a:t>
            </a:r>
          </a:p>
          <a:p>
            <a:r>
              <a:rPr lang="ru-RU" sz="2400" dirty="0" smtClean="0"/>
              <a:t>- развитию личности учащихся; </a:t>
            </a:r>
          </a:p>
          <a:p>
            <a:r>
              <a:rPr lang="ru-RU" sz="2400" dirty="0" smtClean="0"/>
              <a:t>- сохранению и укреплению эмоционального, психического, социального, физического здоровья детей;</a:t>
            </a:r>
          </a:p>
          <a:p>
            <a:r>
              <a:rPr lang="ru-RU" sz="2400" dirty="0" smtClean="0"/>
              <a:t>- раннему профессиональному самоопределению;</a:t>
            </a:r>
          </a:p>
          <a:p>
            <a:r>
              <a:rPr lang="ru-RU" sz="2400" dirty="0" smtClean="0"/>
              <a:t>- развити</a:t>
            </a:r>
            <a:r>
              <a:rPr lang="ru-RU" sz="2400" dirty="0"/>
              <a:t>ю</a:t>
            </a:r>
            <a:r>
              <a:rPr lang="ru-RU" sz="2400" dirty="0" smtClean="0"/>
              <a:t> возможностей детей реализовывать себя в социуме;</a:t>
            </a:r>
          </a:p>
          <a:p>
            <a:r>
              <a:rPr lang="ru-RU" sz="2400" dirty="0" smtClean="0"/>
              <a:t>- профилактике асоциального поведения школьников.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backgroundMark x1="9000" y1="19762" x2="9000" y2="19762"/>
                        <a14:backgroundMark x1="11556" y1="20357" x2="11556" y2="20357"/>
                        <a14:backgroundMark x1="11889" y1="16548" x2="11889" y2="16548"/>
                        <a14:backgroundMark x1="15667" y1="59524" x2="15667" y2="59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3673" y="2276872"/>
            <a:ext cx="4793703" cy="4474123"/>
          </a:xfrm>
          <a:prstGeom prst="rect">
            <a:avLst/>
          </a:prstGeom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100392" y="5661248"/>
            <a:ext cx="576064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923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 Black" panose="020B0A04020102020204" pitchFamily="34" charset="0"/>
              </a:rPr>
              <a:t>«Играем и общаемся»</a:t>
            </a:r>
            <a:endParaRPr lang="ru-RU" sz="3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32556" y1="45500" x2="32556" y2="45500"/>
                        <a14:foregroundMark x1="79667" y1="74000" x2="79667" y2="74000"/>
                        <a14:foregroundMark x1="97000" y1="82500" x2="97000" y2="82500"/>
                        <a14:foregroundMark x1="51444" y1="78500" x2="51444" y2="7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88640"/>
            <a:ext cx="6788944" cy="675821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4943" y="4000008"/>
            <a:ext cx="2304256" cy="285799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251520" y="1700808"/>
            <a:ext cx="2880320" cy="446449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Обучение по программе способствует личностному развитию </a:t>
            </a:r>
            <a:r>
              <a:rPr lang="ru-RU" sz="1600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ребёнка</a:t>
            </a:r>
            <a:r>
              <a:rPr lang="ru-RU" sz="1600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:</a:t>
            </a:r>
          </a:p>
          <a:p>
            <a:pPr algn="ctr"/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soft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skills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компетенции, которые связывают с личностными чертами (ответственность, дисциплинированность);</a:t>
            </a:r>
          </a:p>
          <a:p>
            <a:pPr algn="ctr"/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социальные навыки (коммуникация,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эмпатия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, умение работать в команде);</a:t>
            </a:r>
          </a:p>
          <a:p>
            <a:pPr algn="ctr"/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способность управлять людьми и собой (лидерские качества, критическое мышление, поведение в стрессовых ситуациях)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ru-RU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54943" y="1449613"/>
            <a:ext cx="3601161" cy="23042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способствует раннему профессиональному самоопределению: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-знакомство с миром профессий;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-востребованные профессии города;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профессии моей семьи.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зад 9">
            <a:hlinkClick r:id="rId6" action="ppaction://hlinksldjump" highlightClick="1"/>
          </p:cNvPr>
          <p:cNvSpPr/>
          <p:nvPr/>
        </p:nvSpPr>
        <p:spPr>
          <a:xfrm>
            <a:off x="8229033" y="5399338"/>
            <a:ext cx="504056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697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Arial Black" panose="020B0A04020102020204" pitchFamily="34" charset="0"/>
              </a:rPr>
              <a:t>«Жизнь в общении»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100392" y="5661248"/>
            <a:ext cx="576064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3573016"/>
            <a:ext cx="7560840" cy="30243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u="sng" dirty="0" smtClean="0"/>
              <a:t>Программа способствует:</a:t>
            </a:r>
          </a:p>
          <a:p>
            <a:r>
              <a:rPr lang="ru-RU" dirty="0" smtClean="0"/>
              <a:t>- </a:t>
            </a:r>
            <a:r>
              <a:rPr lang="ru-RU" dirty="0" smtClean="0"/>
              <a:t>изучению </a:t>
            </a:r>
            <a:r>
              <a:rPr lang="ru-RU" dirty="0" smtClean="0"/>
              <a:t>психологических </a:t>
            </a:r>
            <a:r>
              <a:rPr lang="ru-RU" dirty="0"/>
              <a:t>особенностей личности: темперамент, характер, способности, интересы и склонности, </a:t>
            </a:r>
          </a:p>
          <a:p>
            <a:r>
              <a:rPr lang="ru-RU" dirty="0"/>
              <a:t>- </a:t>
            </a:r>
            <a:r>
              <a:rPr lang="ru-RU" dirty="0" smtClean="0"/>
              <a:t>познанию </a:t>
            </a:r>
            <a:r>
              <a:rPr lang="ru-RU" dirty="0"/>
              <a:t>мотивов поведения, самоопределения личности подростка, </a:t>
            </a:r>
          </a:p>
          <a:p>
            <a:r>
              <a:rPr lang="ru-RU" dirty="0"/>
              <a:t>- </a:t>
            </a:r>
            <a:r>
              <a:rPr lang="ru-RU" dirty="0" smtClean="0"/>
              <a:t>изучению </a:t>
            </a:r>
            <a:r>
              <a:rPr lang="ru-RU" dirty="0"/>
              <a:t>межличностных отношений в различных социальных группах, </a:t>
            </a:r>
          </a:p>
          <a:p>
            <a:r>
              <a:rPr lang="ru-RU" dirty="0"/>
              <a:t>- </a:t>
            </a:r>
            <a:r>
              <a:rPr lang="ru-RU" dirty="0" smtClean="0"/>
              <a:t>адаптации </a:t>
            </a:r>
            <a:r>
              <a:rPr lang="ru-RU" dirty="0" smtClean="0"/>
              <a:t>ребёнка </a:t>
            </a:r>
            <a:r>
              <a:rPr lang="ru-RU" dirty="0"/>
              <a:t>в социуме,</a:t>
            </a:r>
          </a:p>
          <a:p>
            <a:r>
              <a:rPr lang="ru-RU" dirty="0"/>
              <a:t>- </a:t>
            </a:r>
            <a:r>
              <a:rPr lang="ru-RU" i="1" dirty="0" smtClean="0"/>
              <a:t>профессиональному просвещению </a:t>
            </a:r>
            <a:r>
              <a:rPr lang="ru-RU" i="1" dirty="0"/>
              <a:t>учащихся,</a:t>
            </a:r>
            <a:endParaRPr lang="ru-RU" dirty="0"/>
          </a:p>
          <a:p>
            <a:r>
              <a:rPr lang="ru-RU" i="1" dirty="0"/>
              <a:t>- </a:t>
            </a:r>
            <a:r>
              <a:rPr lang="ru-RU" i="1" dirty="0" smtClean="0"/>
              <a:t>профессиональному самоопределению.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456484" y="1849179"/>
            <a:ext cx="3240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Возраст 13-18 лет</a:t>
            </a:r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38846" y1="15159" x2="37574" y2="24586"/>
                        <a14:foregroundMark x1="38301" y1="26497" x2="49478" y2="69490"/>
                        <a14:foregroundMark x1="49478" y1="69490" x2="59155" y2="64968"/>
                        <a14:foregroundMark x1="59155" y1="64968" x2="60336" y2="45287"/>
                        <a14:foregroundMark x1="60336" y1="45287" x2="64789" y2="25605"/>
                        <a14:foregroundMark x1="64789" y1="25605" x2="59382" y2="6815"/>
                        <a14:foregroundMark x1="59382" y1="6815" x2="38301" y2="14268"/>
                        <a14:foregroundMark x1="64153" y1="65287" x2="69786" y2="74076"/>
                        <a14:foregroundMark x1="69786" y1="74076" x2="69786" y2="74076"/>
                        <a14:foregroundMark x1="69786" y1="74076" x2="80418" y2="76943"/>
                        <a14:foregroundMark x1="80418" y1="76943" x2="94275" y2="23248"/>
                        <a14:foregroundMark x1="94275" y1="23248" x2="94275" y2="23248"/>
                        <a14:foregroundMark x1="94275" y1="23248" x2="87642" y2="13567"/>
                        <a14:foregroundMark x1="88596" y1="14586" x2="77238" y2="4713"/>
                        <a14:foregroundMark x1="77238" y1="4713" x2="68741" y2="18599"/>
                        <a14:foregroundMark x1="68741" y1="18599" x2="64153" y2="64268"/>
                        <a14:foregroundMark x1="64153" y1="64268" x2="64153" y2="64268"/>
                        <a14:foregroundMark x1="44253" y1="16369" x2="59246" y2="15605"/>
                        <a14:foregroundMark x1="59246" y1="15605" x2="52749" y2="42166"/>
                        <a14:foregroundMark x1="75329" y1="22930" x2="75011" y2="45287"/>
                        <a14:backgroundMark x1="46933" y1="73631" x2="46933" y2="73631"/>
                        <a14:backgroundMark x1="88414" y1="79299" x2="88414" y2="79299"/>
                        <a14:backgroundMark x1="49298" y1="79563" x2="49298" y2="79563"/>
                        <a14:backgroundMark x1="50156" y1="71913" x2="50156" y2="71913"/>
                        <a14:backgroundMark x1="90874" y1="71913" x2="90874" y2="71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565" y="1035320"/>
            <a:ext cx="5328592" cy="380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433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 Black" panose="020B0A04020102020204" pitchFamily="34" charset="0"/>
              </a:rPr>
              <a:t>«Жизнь в общении»</a:t>
            </a:r>
            <a:endParaRPr lang="ru-RU" sz="3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32556" y1="45500" x2="32556" y2="45500"/>
                        <a14:foregroundMark x1="79667" y1="74000" x2="79667" y2="74000"/>
                        <a14:foregroundMark x1="97000" y1="82500" x2="97000" y2="82500"/>
                        <a14:foregroundMark x1="51444" y1="78500" x2="51444" y2="7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88640"/>
            <a:ext cx="6788944" cy="6758211"/>
          </a:xfrm>
        </p:spPr>
      </p:pic>
      <p:sp>
        <p:nvSpPr>
          <p:cNvPr id="8" name="Скругленный прямоугольник 7"/>
          <p:cNvSpPr/>
          <p:nvPr/>
        </p:nvSpPr>
        <p:spPr>
          <a:xfrm>
            <a:off x="251520" y="1268761"/>
            <a:ext cx="2880320" cy="188291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i="1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algn="ctr"/>
            <a:r>
              <a:rPr lang="ru-RU" sz="1400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Обучение по программе способствует личностному развитию </a:t>
            </a:r>
            <a:r>
              <a:rPr lang="ru-RU" sz="1400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ребёнка</a:t>
            </a:r>
            <a:r>
              <a:rPr lang="ru-RU" sz="1400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:</a:t>
            </a:r>
          </a:p>
          <a:p>
            <a:pPr marL="285750" indent="-285750" algn="ctr">
              <a:buFontTx/>
              <a:buChar char="-"/>
            </a:pP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у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мение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работать в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группе;</a:t>
            </a:r>
            <a:endParaRPr lang="ru-RU" sz="14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285750" indent="-285750" algn="ctr">
              <a:buFontTx/>
              <a:buChar char="-"/>
            </a:pP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у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мение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выстраивать внешние коммуникации;</a:t>
            </a:r>
          </a:p>
          <a:p>
            <a:pPr marL="285750" indent="-285750" algn="ctr"/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ф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ормирование навыков самопознания.</a:t>
            </a:r>
            <a:endParaRPr lang="ru-RU" sz="14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285750" indent="-285750" algn="ctr">
              <a:buFontTx/>
              <a:buChar char="-"/>
            </a:pPr>
            <a:endParaRPr lang="ru-RU" sz="1600" i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285750" indent="-285750" algn="ctr">
              <a:buFontTx/>
              <a:buChar char="-"/>
            </a:pPr>
            <a:endParaRPr lang="ru-RU" sz="1600" i="1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88224" y="1124744"/>
            <a:ext cx="2367880" cy="405386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способствует раннему профессиональному самоопределению:</a:t>
            </a:r>
          </a:p>
          <a:p>
            <a:pPr algn="ctr"/>
            <a:r>
              <a:rPr lang="ru-RU" sz="1400" dirty="0" smtClean="0">
                <a:effectLst/>
                <a:latin typeface="Times New Roman"/>
                <a:ea typeface="Times New Roman"/>
              </a:rPr>
              <a:t>-освоение программы положит начало становлению </a:t>
            </a:r>
            <a:r>
              <a:rPr lang="en-US" sz="1400" dirty="0" smtClean="0">
                <a:effectLst/>
                <a:latin typeface="Times New Roman"/>
                <a:ea typeface="Times New Roman"/>
              </a:rPr>
              <a:t>h</a:t>
            </a:r>
            <a:r>
              <a:rPr lang="ru-RU" sz="1400" dirty="0" err="1" smtClean="0">
                <a:effectLst/>
                <a:latin typeface="Times New Roman"/>
                <a:ea typeface="Times New Roman"/>
              </a:rPr>
              <a:t>ard</a:t>
            </a:r>
            <a:r>
              <a:rPr lang="ru-RU" sz="140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effectLst/>
                <a:latin typeface="Times New Roman"/>
                <a:ea typeface="Times New Roman"/>
              </a:rPr>
              <a:t>skills</a:t>
            </a:r>
            <a:r>
              <a:rPr lang="ru-RU" sz="1400" dirty="0" smtClean="0">
                <a:effectLst/>
                <a:latin typeface="Times New Roman"/>
                <a:ea typeface="Times New Roman"/>
              </a:rPr>
              <a:t> - профессиональных навыков;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профориентационная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работа на занятиях становится средой самоопределения и социального становления учащегося;</a:t>
            </a:r>
          </a:p>
          <a:p>
            <a:pPr marL="285750" indent="-285750" algn="ctr">
              <a:buFontTx/>
              <a:buChar char="-"/>
            </a:pPr>
            <a:r>
              <a:rPr lang="ru-RU" sz="1400" i="1" dirty="0" smtClean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изучение наиболее актуальных профессий современности.</a:t>
            </a:r>
          </a:p>
        </p:txBody>
      </p:sp>
      <p:sp>
        <p:nvSpPr>
          <p:cNvPr id="10" name="Управляющая кнопка: назад 9">
            <a:hlinkClick r:id="rId4" action="ppaction://hlinksldjump" highlightClick="1"/>
          </p:cNvPr>
          <p:cNvSpPr/>
          <p:nvPr/>
        </p:nvSpPr>
        <p:spPr>
          <a:xfrm>
            <a:off x="8229033" y="5399338"/>
            <a:ext cx="504056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7" y="3715249"/>
            <a:ext cx="2232248" cy="2926726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499709" y="3501008"/>
            <a:ext cx="2304256" cy="266429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effectLst/>
                <a:latin typeface="Times New Roman"/>
                <a:ea typeface="Times New Roman"/>
              </a:rPr>
              <a:t>Учащиеся, окончившие полный курс обучения, но желающие продолжить обучение по данному направлению, могут посещать объединение, занимаясь по индивидуальному плану или индивидуальному развивающему маршруту.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412778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660</Words>
  <Application>Microsoft Office PowerPoint</Application>
  <PresentationFormat>Экран (4:3)</PresentationFormat>
  <Paragraphs>76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Индивидуальная траектория профессионального самоопределения</vt:lpstr>
      <vt:lpstr>Индивидуальная траектория профессионального самоопределения</vt:lpstr>
      <vt:lpstr>Индивидуальная траектория профессионального самоопределения</vt:lpstr>
      <vt:lpstr>Слайд 4</vt:lpstr>
      <vt:lpstr>Слайд 5</vt:lpstr>
      <vt:lpstr>«Играем и общаемся»</vt:lpstr>
      <vt:lpstr>«Играем и общаемся»</vt:lpstr>
      <vt:lpstr>«Жизнь в общении»</vt:lpstr>
      <vt:lpstr>«Жизнь в общении»</vt:lpstr>
      <vt:lpstr>«Индивидуальный развивающий маршрут»</vt:lpstr>
      <vt:lpstr>«Индивидуальный развивающий маршрут»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Индивидуальная траектория профессионального самоопределения</dc:title>
  <dc:creator>Татьяна</dc:creator>
  <cp:lastModifiedBy>admin</cp:lastModifiedBy>
  <cp:revision>21</cp:revision>
  <dcterms:created xsi:type="dcterms:W3CDTF">2021-03-23T20:40:13Z</dcterms:created>
  <dcterms:modified xsi:type="dcterms:W3CDTF">2021-03-24T05:57:05Z</dcterms:modified>
</cp:coreProperties>
</file>